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Action1.xml" ContentType="application/vnd.ms-office.inkAction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9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2-10-11T20:07:03.34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32981 17832 0,'-22'0'24,"22"22"-15,-22-22 2,0 0 10,22 22-16,-23-22-1,1 0 25,22 22-13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36.43264" units="1/cm"/>
          <inkml:channelProperty channel="Y" name="resolution" value="36.48649" units="1/cm"/>
          <inkml:channelProperty channel="T" name="resolution" value="1" units="1/dev"/>
        </inkml:channelProperties>
      </inkml:inkSource>
      <inkml:timestamp xml:id="ts0" timeString="2022-10-11T20:06:59.18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19322">
    <iact:property name="dataType"/>
    <iact:actionData xml:id="d0">
      <inkml:trace xmlns:inkml="http://www.w3.org/2003/InkML" xml:id="stk0" contextRef="#ctx0" brushRef="#br0">13799 1196 0,'23'0'99,"-1"0"-94,0 0-3,0 0 1,0 0-1,0 0 1,1 0 0,-23 23-1,22-23-1,0 0 0,0 0 2,0 0-1,0 0 1,0 0-2,1 22 2,-1-22 0,0 0 0,0 22 0,0-22-1,0 0 0,0 0 1,1 0-1,-1 0 0,0 0 1,-22 22-1,22-22-1,22 0 4,-21 0-3,-1 0 1,0 0 1,0 0-2,0 0 1,0 0 1,-22 22-3,22-22 1,1 0 0,-1 0 2,0 0 0,0 0 0,0 0-2,0 0 2,0 0 0,1 0 1,-1 0-3,0 0 3,0 0 1,0 0 0,0 0 1,1 0-3,-1 0 39,0 0-11,0 0-15,0 0-13,0 0 9,0 0 7,1 0 72,-1 0-86,-22-22-5,22 22 8,0 0-4,0 0 0,0 0-2,0 0 2,1 0 2,-1 0 0,0 0-4,-22-22 4,22 22-6,0 0 7,0 0 0,1 0-3,-23-22 2,22 22-5,0 0 15,0 0 33,0 0 140</inkml:trace>
    </iact:actionData>
  </iact:action>
  <iact:action type="add" startTime="23403">
    <iact:property name="dataType"/>
    <iact:actionData xml:id="d1">
      <inkml:trace xmlns:inkml="http://www.w3.org/2003/InkML" xml:id="stk1" contextRef="#ctx0" brushRef="#br0">15616 5981 0,'-22'0'73,"-1"0"-68,1 0-3,0 0 2,0 0 0,0 0 0,0 0-3,0 0 3,-1 0-1,1 0 1,0 0-2,0 0 1,0 0 0,0 0 1,0 0-3,-1 0 3,1 0-1,0 0 0,0 0-1,0 0 1,0 0 0,-1 0-1,1 0 0,0 0 1,0 0-2,0 0 3,0 0-1,0 0-2,-1 0 1,1 0 1,0 0 0,0 0-2,22-22 1,-22 22 0,0 0-1,0 0 2,-1 0-2,1 0 2,0 0-1,22-22-1,-22 22 0,0 0 1,0 0 0,-1-22 1,1 22 0,0 0-2,0 0 2,0 0-1,0 0 2,0 0-2,-1 0 1,23-23 0,-22 23-1,0 0 3,0 0-3,0 0 6,0 0 9,0 0 7,-1 0-14,1 0 2,0 0-1,0 0-1,0 0 0,0 0-5,22-22 5,-23 22-9,1 0 9,0 0-1,0 0-6,0 0 2,0 0-2,22-22-1,-22 22 0,-1 0 0,1 0 1,22-22-1,-22 22-1,0 0 2,0 0-2,-22 0 2,21-22-2,1 22 2,0 0 0,0 0-2,0 0 0,22-22 1,-22 22 0,-1 0 0,1 0-1,0 0 0,0-22 2,0 22-2,0 0 1,0 0-1,22-23 2,-23 23-2,1 0 0,0 0 0,0-22 0,0 22 2,0 0-2,0 0 1,-1 0-1,1-22 3,0 22-3,0 0 0,0-22 0,0 22 2,-1-22-2,1 22 1,0 0 0,0 0 0,0 0-1,22-22 1,-22 22-1,-23 0 3,23 0-3,0-23 1,0 23 0,0 0-1,0 0 2,0 0 0,22-22-1,-23 22-1,1 0 0,0 0 3,22-22-3,-22 22 1,0 0 2,0 0-3,0 0 6,-1 0 5,1 0 35</inkml:trace>
    </iact:actionData>
  </iact:action>
  <iact:action type="add" startTime="26268">
    <iact:property name="dataType"/>
    <iact:actionData xml:id="d2">
      <inkml:trace xmlns:inkml="http://www.w3.org/2003/InkML" xml:id="stk2" contextRef="#ctx0" brushRef="#br0">19780 1219 0,'22'0'82,"0"0"-80,-22-23 1,22 23-1,0 0 2,1 0-1,-1 0-1,0 0 0,0 0 0,0 0-1,0 0 2,1 0-3,-1 0 2,0 0 0,0 0 0,0 0-1,0 0 1,0 0 0,1 0 1,-1 0-3,0 0 2,0 0 0,0 0 0,0 0-1,0 0 0,1 0 1,21 0 1,-22 0-2,0 0 1,0 0-1,1 0 2,-1 0-2,0 0 1,0 0-1,0 0 2,0 0-2,0 0 1,1 0-1,-1 0 2,0 0 0,0 0-1,0 0 0,0 0 1,0 0 4,1 0 9,-1 0 16</inkml:trace>
    </iact:actionData>
  </iact:action>
  <iact:action type="add" startTime="28021">
    <iact:property name="dataType"/>
    <iact:actionData xml:id="d3">
      <inkml:trace xmlns:inkml="http://www.w3.org/2003/InkML" xml:id="stk3" contextRef="#ctx0" brushRef="#br0">18650 5892 0,'0'-22'28,"22"22"-22,1 0-4,-1 0 2,0 0-1,0 0 1,0 0-3,0 0 2,0 0 0,1 0 0,-1 0-2,0 0 2,0 0 0,0 0-1,0 0 0,0 0 1,1 0-1,-1 0 0,0 0 1,0 0-1,0 0 1,0 0 0,23-22 2,-23 22-2,0 0 0,0 0-2,0 0 2,0 0 0,1 0 1,-1-22-1,0 22-1,0 0 1,0 0 1,-22-22-3,22 22 1,0 0 0,1 0 2,-1 0 0,0 0 0,0 0-2,0 0 2,0 0 1,1 0 0,-1 0-2,0 0 4,-22-22-3,22 22 0,0 0 9,0 0-8,0 0 7,1 0-1,-1 0 1,0 0 4</inkml:trace>
    </iact:actionData>
  </iact:action>
  <iact:action type="add" startTime="28666">
    <iact:property name="dataType"/>
    <iact:actionData xml:id="d4">
      <inkml:trace xmlns:inkml="http://www.w3.org/2003/InkML" xml:id="stk4" contextRef="#ctx0" brushRef="#br0">18672 5139 0,'23'-22'1,"-46"44"-1,68-44 6,-45 0 0,22 22-5,0-22 3,0 22 0,-22-22-3,22 22 3,-22-22-3,22-1 3,-22 1-2,23 0 2,-1 0-1,-22 0 1,0 0-2,22 22-1,-22-22 1,0-1 1,22 1 0,-22 0-2,0 0 3,22 0-2,-22 0 1,22-1 0,-22 1-1,0 0 1,22-22-1,-22 22 1,23 22-3,-1-67 4,-22 45-2,22 22 0,-22-44 1,0 22-2,22-1 1,-22 1 0,0 0 1,0 0-2,22 22 0,-22-44 3,0 22-3,0-1 1,22 1-1,-22 0 2,23 0-1,-23 0-1,0 0 1,0 0 0,0-1-1,22 1 1,-22 0 1,0-22-1,0 22-1,0-1 1,22 1 0,-22 0-1,0 0 0,0 0 0,0 0 0,0 0 2,0-1-2,22 1 0,-22 0 1,0 0 1,0-45-1,22 67-1,-22-44 1,0 0 0,0 22 0,0 0-1,0-1 0,0 1 2,0 0-1,0 0-1,0 0 1,0 0 0,0 0-1,0-1 1,22 1 0,-22 0 0,0 0-1,0 0 1,0 0 0,0-1 0,0 1 0,0 0 1,0 0-1,0 0 0,0 0 0,22 0 1,-22-1 0,0 1-2,0 0 2,0 0-1,0 0 1,0 0-1,0 0 1,0-1-1,0 1 1,0 0-1,0 0 1,0 0 0,0 0 0,0-1-2,0 1 3,0 0-1,0 0 0,0 0-1,0 0 2,0 0 0,0-1 0,0 1 0,0 0 3,0 0 0,0 0 0,0 0 19,0-1-3,0 1 6</inkml:trace>
    </iact:actionData>
  </iact:action>
  <iact:action type="add" startTime="32462">
    <iact:property name="dataType"/>
    <iact:actionData xml:id="d5">
      <inkml:trace xmlns:inkml="http://www.w3.org/2003/InkML" xml:id="stk5" contextRef="#ctx0" brushRef="#br0">30412 1285 0,'0'-22'76,"22"22"-73,0 0 0,0 0 2,0 0-1,0 0-1,1 0-1,-1 0 2,0 0 0,0 0 0,0 0-2,0 0 3,0 0-1,1 0 9,-1 0-3,0 0-7,-22-22 9,22 22-11,0 0 10,0 0 0,0 0-5,-22-22-2,23 22 5,-1 0 1,0 0 0,-22-23-5,22 23-5,0 0 9,-22-22-6,22 22 3,1 0 0,-1 0-2,0 0 0,-22-22-1,22 22-2,0 0 3,0 0-2,0 0 3,1 0 0,-1 0 1,0 0-5,0 0 4,0 0 0,0 0-1,0 0-2,1 0 3,-1 0 1,0 0 7,0 0-3,0 0 37</inkml:trace>
    </iact:actionData>
  </iact:action>
  <iact:action type="add" startTime="33984">
    <iact:property name="dataType"/>
    <iact:actionData xml:id="d6">
      <inkml:trace xmlns:inkml="http://www.w3.org/2003/InkML" xml:id="stk6" contextRef="#ctx0" brushRef="#br0">31408 5937 0,'-22'0'12,"0"0"-9,22-22-1,-22 22-1,22-23 0,-44 23 2,21-22-2,1 0 2,0 22-1,0-22 0,0 22-1,22-22 1,-22 22-2,0-22 3,-1 22-2,23-22 0,-22 22 1,0 0 1,22-23-2,-44 1-1,22 0 2,0 22 0,-23-22 0,23 0 0,22 0-1,-44 22 3,22-23-3,-1 1 0,-21 0 1,0 0 1,22 0-1,0 22-1,-1 0 0,1-44 2,0 44-2,0 0 0,0-23 1,-22 1 1,21 22-1,-21-22 0,22 0 1,0 22-1,22-22 0,-44 22 1,21 0-1,23-22-1,-22 22 3,0 0-2,0-22 0,0-1 5,0 23 0,22-22 0,-23 22-6,1 0 6,0 0-3,22-22 0,-22 22 0,0 0 3,22-22-2,-22 22-3,0 0 1,22-22-1,-23 22 3,1 0 1,22-22-1,-22 22 1,0 0 2</inkml:trace>
    </iact:actionData>
  </iact:action>
  <iact:action type="add" startTime="34861">
    <iact:property name="dataType"/>
    <iact:actionData xml:id="d7">
      <inkml:trace xmlns:inkml="http://www.w3.org/2003/InkML" xml:id="stk7" contextRef="#ctx0" brushRef="#br0">30744 1839 0,'0'22'48,"0"0"-47,0 0 4,0 0-2,0 1 0,0-1-1,22-22-1,-22 22 1,0 0 1,0 22-1,0-22 0,0 1 0,22-23 0,-22 22-1,0 0 1,0 0 0,0 0 0,0 0 1,0 1-2,22-1 2,-22 0-1,0 0 1,22 0-1,-22 0 0,0 0 1,0 1 0,0-1-2,0 0 2,0 0 1,0 0-1,0 0-1,0 0 1,0 1 0,0-1 0,23 0-1,-23 0 1,0 0 1,0 0-1,0 1-2,0-1 3,0 0-1,0 0 0,22 0-1,-22 0 1,0 0 1,0 1-1,0-1 0,0 0-1,22-22-1,-22 22 1,0 0 2,22 0-1,-22 1-1,0-1 2,0 0-1,0 0 1,22 0-2,-22 0 4,0 0 0,0 1 0,0-1-3,22 0 3,-22 0-1,0 0 1,0 0-2,0 0 3,0 1-1,23-23-3,-23 22 1,0 0 0,0 0 3,0 0 0,0 0 0,0 1-5,0-1 3,0 0 1,0 0-1,0 0-3,0 0 3,0 0-1,0 1 1,0-1-1,0 0-3,-23-22 2,23 22-2,0 0 3,0 0 0,0 0-3,0 1 3,0-1-1,-22-22-2,22 22 1,0 0 0,0 0 1,0 0 0,0 1 0,0-1-1,-22 0 0,22 0 1,0 0 0,0 0-2,-22-22 1,22 22 1,0 1-1,0-1 1,0 0-1,0 0 2,0 0 1,0 0 2,0 1-4,0-1 6,0 0 1,0 0-2,0 0-4,0 0 4,-22-22-4,22 22 0,0 1 5,0-1 0,0 0-5,0 0 7,0 0 5</inkml:trace>
    </iact:actionData>
  </iact:action>
  <iact:action type="add" startTime="37994">
    <iact:property name="dataType"/>
    <iact:actionData xml:id="d8">
      <inkml:trace xmlns:inkml="http://www.w3.org/2003/InkML" xml:id="stk8" contextRef="#ctx0" brushRef="#br0">30412 13247 0,'0'22'72,"22"-22"-52,0 0-17,0 0-1,0 0 1,0 0 1,1 0-1,-1 0-2,-22 22 2,22-22-2,0 0 1,0 0 2,0 0-3,0 0 2,1 0 0,-1 0-1,0 0 0,0 0 1,0 0-1,0 0 1,0 0-1,1 0-2,-1 0 4,0 0-1,0 0-1,0 0-1,0 0 2,1 0-1,-1 0 1,0 0-1,0 0 0,0 0 1,0 0 0,0 0-2,1 0 3,-1 0-1,0 0 1,0 0-1,0 0 2,0 0 10,0 0 20,1 0-28,-1 0 16,-22-22-14,22 22 7,-22-22 20,22 22-25,0 0 16,0 0-11,1 0-3,-23-23-11,22 23 9,0 0-2</inkml:trace>
    </iact:actionData>
  </iact:action>
  <iact:action type="add" startTime="39310">
    <iact:property name="dataType"/>
    <iact:actionData xml:id="d9">
      <inkml:trace xmlns:inkml="http://www.w3.org/2003/InkML" xml:id="stk9" contextRef="#ctx0" brushRef="#br0">31010 17943 0,'0'-22'67,"0"-1"-61,-22 23-5,22-22 1,0 0 0,0 0 2,-23 22-3,23-22 2,-22 22-2,22-22 1,0-1 0,0 1 1,-22 22-2,22-22 2,-22 0 0,22 0-2,0 0 2,-22 22 0,22-22-2,-22-1 2,22 1-1,0 0 1,-23 22-1,23-22 0,0 0 0,0 0 0,-22 0 1,22-1 0,0 1 1,0 0-3,-22 22 0,22-22 1,-22 0 1,22 0 1,0-1-1,0 1-2,0 0 2,0 0 0,-22 0-2,22 0 3,0 0-2,0-1 1,0 1 0,0 0-1,0 0 1,0 0 0,0 0 1,-22-1-3,22 1 3,0 0-1,0 0 1,0 0-3,0 0 3,0 0 0,0-1 0,0 1-2,0 0 2,0 0 2,0 0-1,0 0-3,0 0 3,0-1 0,0 1 0,0 0-3,0 0 3,22 0 0,-22 0 0,0-1-2,0 1 2,22 22-3,-22-22 1,0 0 2,22 22-4,-22-22 1,0 0 4,0 0 0,0-1 2,0 1 4,0 0-3,0 0 4,0 0-4,0 0-5,0 0-2,0-1 4,0 1 0,-22 22-3,22-22-1,0 0 1,-22 22 3,22-22-5,0 0 15,-22 22-6,22-23 31,-22 23-35,22-22-3,-23 22 1,23-22 8,-22 22-11,22-22 28,-22 22-28</inkml:trace>
    </iact:actionData>
  </iact:action>
  <iact:action type="add" startTime="48258">
    <iact:property name="dataType"/>
    <iact:actionData xml:id="d10">
      <inkml:trace xmlns:inkml="http://www.w3.org/2003/InkML" xml:id="stk10" contextRef="#ctx0" brushRef="#br0">19093 13092 0,'22'0'52,"-22"-23"-48,23 23-3,-1 0 4,0 0-3,0 0 2,0 0 1,0 0-1,0 0 0,1 0-2,-1 0 3,0 23-1,0-23 1,0 0-3,0 0 4,0 0-1,-22 22 1,23-22-5,-1 0 2,0 0 4,0 0 0,-22 22-5,22-22 2,0 0-2,1 0 3,-1 0 0,0 0 0,0 0-2,0 0 2,0 0 0,0 0 1,1 0-4,-1 0 4,0 0 0,0 0 1,0 0-4,0 0 3,0 0 0,1 0 0,-1 0-4,0 0 4,0 0-1,0 0-2,0 0 1,1 0-2,-1 0 1,0 0 1,0 0-1,0 0-1,0 0 1,0 0 0,1 0 0,-1 0-1,0 0 1,0 0 0,0 0 1,0 0-3,-22 22 0,22-22 2,1 0 0,-1 0 1,0 0-2,0 0 3,0 0-1,0 0 2,1 0-3,-1 0 7,0 0 22,0 0 13,0 0-33,0 0 18,0 0 14,1 0 11,-1 0 22,0 0-33,0 0 7,0 0 4,-22-22-54,0 0 73,22 22-64</inkml:trace>
    </iact:actionData>
  </iact:action>
  <iact:action type="add" startTime="53152">
    <iact:property name="dataType"/>
    <iact:actionData xml:id="d11">
      <inkml:trace xmlns:inkml="http://www.w3.org/2003/InkML" xml:id="stk11" contextRef="#ctx0" brushRef="#br0">30522 7066 0,'23'0'36,"-1"0"-30,0 0-2,0-22 2,0 22-3,0 0 2,0 0 0,-22-22-4,23 22 4,-1-22-3,0 22 4,0 0-2,0 0 1,0 0-3,-22-22-1,22 22 2,1 0 1,-1 0 0,0 0-2,0 0 1,0 0 0,0 0 0,1 0-1,-1 0 1,0 0-1,0 0 1,0 0-1,0 0-1,0 0 2,1 0-1,-1 0 1,0 0-2,0 0 1,0 0 1,0 0-1,0 0-1,1 0 1,-1 0 1,0 0 0,0 0-2,0 0 3,0 0-3,1 0 2,-1 0-1,0 0 0,0 0 2,0 0-1,0 0-1,0 0 4,1 0 15,-1 0 89,0 0-86</inkml:trace>
    </iact:actionData>
  </iact:action>
  <iact:action type="add" startTime="55741">
    <iact:property name="dataType"/>
    <iact:actionData xml:id="d12">
      <inkml:trace xmlns:inkml="http://www.w3.org/2003/InkML" xml:id="stk12" contextRef="#ctx0" brushRef="#br0">30102 11740 0,'0'-22'16,"0"0"15,22 22-27,0 0 16,0 0-10,0 0 1,0 0-7,0 0 6,1 0-4,-1 0 2,0 0-5,0 0-1,0 0 3,-22-22-3,22 22 0,1 0 0,-1 0 3,0 0 0,0 0-1,0 0-2,0 0 2,0 0 0,1 0 1,-1 0-3,0 0 2,0 0 0,0 0 0,0 0-2,0 0 2,1 0 0,-1 0 0,0 0 0,0 0-2,0 0 3,0 0-1,0 0 0,1 0-2,-1 0 3,0 0-2,0 0 2,0 0-3,0 0 2,1 0 0,-1 0 0,0 0-1,0 0 1,0 0 0,0 0 1,0 0-3,1 0 2,-1 0 2,0 0-1,0 0-2,0 0 4,0 0 2,-22 22-3,22-22-4,1 0 3,-1 0 0,0 22 1,0-22-1,0 0-3,0 0 2,1 0 0,-1 0-1,0 0 1,0 0-2,0 0 1,0 0 0,0 0 1,1 0-2,-1 0 1,-22 22-1,22-22 0,0 0 1,0 0-1,0 0 1,0 0 1,1 0-1,-1 0-1,0 0 2,0 0 0,0 0 1,-22 23-4,22-23 2,1 0 1,-1 0 3,0 0 5,0 0-1,0 0 6,0 0-4,0 0 3,1 0-8,-1 0 8,0 0 26,0 0 0,0 0-11</inkml:trace>
    </iact:actionData>
  </iact:action>
  <iact:action type="add" startTime="4168">
    <iact:property name="dataType"/>
    <iact:actionData xml:id="d13">
      <inkml:trace xmlns:inkml="http://www.w3.org/2003/InkML" xml:id="stk13" contextRef="#ctx0" brushRef="#br0">32981 17832 0,'-22'0'24,"22"22"-15,-22-22 2,0 0 10,22 22-16,-23-22-1,1 0 25,22 22-13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310F03-667F-4D2C-B85C-03B1871C53FA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0D101A-0D13-4F6F-81A6-DD11269EF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353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Inter"/>
              </a:rPr>
              <a:t>Conv2D in 3x3 tends to be just as effective as larger filters like 5x5</a:t>
            </a:r>
          </a:p>
          <a:p>
            <a:pPr algn="l">
              <a:buFont typeface="+mj-lt"/>
              <a:buAutoNum type="arabicPeriod"/>
            </a:pPr>
            <a:r>
              <a:rPr lang="en-US" b="0" i="0" dirty="0" err="1">
                <a:effectLst/>
                <a:latin typeface="Inter"/>
              </a:rPr>
              <a:t>Relu</a:t>
            </a:r>
            <a:r>
              <a:rPr lang="en-US" b="0" i="0" dirty="0">
                <a:effectLst/>
                <a:latin typeface="Inter"/>
              </a:rPr>
              <a:t> tends to work well with just about everything so we are keeping it here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Inter"/>
              </a:rPr>
              <a:t>Padding is same so we don't shrink our image</a:t>
            </a:r>
          </a:p>
          <a:p>
            <a:pPr algn="l">
              <a:buFont typeface="+mj-lt"/>
              <a:buAutoNum type="arabicPeriod"/>
            </a:pPr>
            <a:r>
              <a:rPr lang="en-US" b="0" i="0" dirty="0" err="1">
                <a:effectLst/>
                <a:latin typeface="Inter"/>
              </a:rPr>
              <a:t>MaxPooling</a:t>
            </a:r>
            <a:r>
              <a:rPr lang="en-US" b="0" i="0" dirty="0">
                <a:effectLst/>
                <a:latin typeface="Inter"/>
              </a:rPr>
              <a:t> in a 2x2 to help with overfitting and reducing variables</a:t>
            </a:r>
          </a:p>
          <a:p>
            <a:pPr algn="l">
              <a:buFont typeface="+mj-lt"/>
              <a:buAutoNum type="arabicPeriod"/>
            </a:pPr>
            <a:r>
              <a:rPr lang="en-US" b="0" i="0" dirty="0" err="1">
                <a:effectLst/>
                <a:latin typeface="Inter"/>
              </a:rPr>
              <a:t>BatchNormalization</a:t>
            </a:r>
            <a:r>
              <a:rPr lang="en-US" b="0" i="0" dirty="0">
                <a:effectLst/>
                <a:latin typeface="Inter"/>
              </a:rPr>
              <a:t> to normalize data to make it more stable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Inter"/>
              </a:rPr>
              <a:t>Dropout to also avoid overfitting</a:t>
            </a:r>
          </a:p>
          <a:p>
            <a:pPr algn="l">
              <a:buFont typeface="+mj-lt"/>
              <a:buAutoNum type="arabicPeriod"/>
            </a:pPr>
            <a:r>
              <a:rPr lang="en-US" b="0" i="0" dirty="0" err="1">
                <a:effectLst/>
                <a:latin typeface="Inter"/>
              </a:rPr>
              <a:t>Softmax</a:t>
            </a:r>
            <a:r>
              <a:rPr lang="en-US" b="0" i="0" dirty="0">
                <a:effectLst/>
                <a:latin typeface="Inter"/>
              </a:rPr>
              <a:t> output is necessary for multiclass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0D101A-0D13-4F6F-81A6-DD11269EF2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966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effectLst/>
                <a:latin typeface="Inter"/>
              </a:rPr>
              <a:t>We will use Adam for </a:t>
            </a:r>
            <a:r>
              <a:rPr lang="en-US" b="0" i="0" dirty="0" err="1">
                <a:effectLst/>
                <a:latin typeface="Inter"/>
              </a:rPr>
              <a:t>optimatization</a:t>
            </a:r>
            <a:r>
              <a:rPr lang="en-US" b="0" i="0" dirty="0">
                <a:effectLst/>
                <a:latin typeface="Inter"/>
              </a:rPr>
              <a:t> as it tends to work well with a lot of things and a standard learning rate of 0.0001 to start off.</a:t>
            </a:r>
          </a:p>
          <a:p>
            <a:pPr algn="l"/>
            <a:r>
              <a:rPr lang="en-US" b="0" i="0" dirty="0">
                <a:effectLst/>
                <a:latin typeface="Inter"/>
              </a:rPr>
              <a:t>The loss will be categorical </a:t>
            </a:r>
            <a:r>
              <a:rPr lang="en-US" b="0" i="0" dirty="0" err="1">
                <a:effectLst/>
                <a:latin typeface="Inter"/>
              </a:rPr>
              <a:t>crossentropy</a:t>
            </a:r>
            <a:r>
              <a:rPr lang="en-US" b="0" i="0" dirty="0">
                <a:effectLst/>
                <a:latin typeface="Inter"/>
              </a:rPr>
              <a:t> as that is the loss function used for multiclass classification and we will only be concerned with accuracy this time.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0D101A-0D13-4F6F-81A6-DD11269EF2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692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4B574-0776-66CB-6217-98F58CD26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5FED6C-FC38-BEB1-694E-A9883689DE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37EBF-F97C-9451-B33D-7DA76F3E1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4C147-C235-40FA-A945-F2D4582C749B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F5AE3-7A38-CF77-5E19-15D6A4746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04B93-81C1-0753-F0C6-414E9A532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A9F48-6ABD-4EC3-A4C9-2B1EE3320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692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7F48B-9024-D600-6FBA-03B9B8E77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DE9ED4-2A70-DB03-0093-1C52800AC3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D29F6-2F4C-6F71-7DA0-38B68076D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4C147-C235-40FA-A945-F2D4582C749B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91E67-DFDA-3021-F6B4-544E0292D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FE02E-6BEF-64EF-0E6E-82E4AE07E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A9F48-6ABD-4EC3-A4C9-2B1EE3320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973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9F31F4-F630-D88E-2BFC-33847683D9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0B6C02-8157-8B74-66A1-7919CA8FE1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7F185-74C4-6D1C-0E2E-D32AB5672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4C147-C235-40FA-A945-F2D4582C749B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FA027-7E3E-F64C-E602-AE209F61C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D48C0-4A87-EF17-969E-093FEC82D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A9F48-6ABD-4EC3-A4C9-2B1EE3320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335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A4EE1-A0C2-8045-FB86-7E625F1B1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C03E0-AAB5-BF11-5FF4-E5C4BDF3C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0C305-78EB-2A02-D97E-CBDB2B87D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4C147-C235-40FA-A945-F2D4582C749B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AA856-3F2F-CF38-BC3E-9DE34C14D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70738-6B3E-DECC-2F84-9E653D6E3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A9F48-6ABD-4EC3-A4C9-2B1EE3320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476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6F907-BFA3-9821-74EC-D18139A44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A92D3-C3A9-2CBA-5862-A7D8DDF41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7E803-F60F-E52C-AE1E-80FC447D4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4C147-C235-40FA-A945-F2D4582C749B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E4087-8848-CF6E-CBED-3949AEDA1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19094-2714-2ED3-8379-065A6EE58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A9F48-6ABD-4EC3-A4C9-2B1EE3320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11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13BE0-A1AD-48B5-AE25-5EDB0C254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08C28-AFEF-EAF6-7400-FB4F95497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C52004-72C1-DE5B-0268-0D3C7AAAA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44827-DDD4-C805-EDD2-EE6D06F6F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4C147-C235-40FA-A945-F2D4582C749B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8E573B-7413-ACA8-6A16-201549634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62495B-F356-92F1-F450-EC6185FCF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A9F48-6ABD-4EC3-A4C9-2B1EE3320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569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AB0C2-5848-D8F2-2DDC-F150514E0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81A14-0EE2-9C59-6CEA-6EFD0DFDF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184BCB-D4F5-4CFB-D528-83A2315831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DF4489-6DEA-75F2-6FC3-4C2B537FFD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AB3A93-008F-9460-0EAD-779F0BB4F5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02226A-B25F-6F06-1789-CB000F12B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4C147-C235-40FA-A945-F2D4582C749B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EB85C5-1FC6-7A21-19CC-4719C279F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ED2859-6D73-D2D4-5635-C1D65AFDA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A9F48-6ABD-4EC3-A4C9-2B1EE3320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38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759EE-91BF-8CA5-93A2-2970A9274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F48FBE-A553-4B61-E388-B8EB5EF46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4C147-C235-40FA-A945-F2D4582C749B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A4DF85-9B44-F402-810C-959CAF22F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B01076-2C19-8B75-CC95-51AF58B6C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A9F48-6ABD-4EC3-A4C9-2B1EE3320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17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79A034-1CAE-D6C5-4BA6-F4C8855D5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4C147-C235-40FA-A945-F2D4582C749B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25998C-C5F1-055F-A744-32C0B5615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EF8A7-8DFC-E2A3-AF39-190414870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A9F48-6ABD-4EC3-A4C9-2B1EE3320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922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3C2DB-2413-2503-ABB3-980CA5DCA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E7265-E9D4-236F-FD3E-DCA407F28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F5768B-75AE-3EA7-17A3-830F49627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27EEF-6C8A-55C3-1589-929BF633A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4C147-C235-40FA-A945-F2D4582C749B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372ED1-0148-3FBF-CB13-9C65FA4BC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43448-38D1-9526-0A47-C16A15C2F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A9F48-6ABD-4EC3-A4C9-2B1EE3320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43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8D09C-D00E-D926-AEB4-16E1865C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7B4E24-DAB8-FAF1-648A-D85F59A857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CAC15D-464F-2802-003D-C14A748FAC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3D4CCF-D4B2-A10D-88B1-3F359BC93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4C147-C235-40FA-A945-F2D4582C749B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038A4-1661-92CF-7FC9-22B50FECC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6E8037-3E41-CC1C-9AA5-D141DFC51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A9F48-6ABD-4EC3-A4C9-2B1EE3320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7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B44896-D674-1590-4D87-F608B9079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B0D0B-246B-9971-2DF7-EAFFA01F8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DC7ED-67FC-A8F0-62AA-23D637A952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4C147-C235-40FA-A945-F2D4582C749B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AF40D-CB18-0703-EDFB-A9D8F31AED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9D652-6933-F2F0-45A2-17C8A0A84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A9F48-6ABD-4EC3-A4C9-2B1EE33200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519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hyperlink" Target="https://datahack.analyticsvidhya.com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9.png"/><Relationship Id="rId5" Type="http://schemas.microsoft.com/office/2011/relationships/inkAction" Target="../ink/inkAction1.xml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93CDB-36EC-A312-85C6-CCBDB6BD0D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3697" y="3732398"/>
            <a:ext cx="9144000" cy="2387600"/>
          </a:xfrm>
        </p:spPr>
        <p:txBody>
          <a:bodyPr/>
          <a:lstStyle/>
          <a:p>
            <a:r>
              <a:rPr lang="en-US" dirty="0"/>
              <a:t>Intel Image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FC9E44-8048-52C2-7A65-554FD4CE2B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2777" y="6030119"/>
            <a:ext cx="9144000" cy="1655762"/>
          </a:xfrm>
        </p:spPr>
        <p:txBody>
          <a:bodyPr/>
          <a:lstStyle/>
          <a:p>
            <a:r>
              <a:rPr lang="en-US" dirty="0"/>
              <a:t>Edison</a:t>
            </a:r>
          </a:p>
        </p:txBody>
      </p:sp>
      <p:pic>
        <p:nvPicPr>
          <p:cNvPr id="5122" name="Picture 2" descr="Object Detection Tutorial with SSD &amp; Faster RCNN | DataCamp">
            <a:extLst>
              <a:ext uri="{FF2B5EF4-FFF2-40B4-BE49-F238E27FC236}">
                <a16:creationId xmlns:a16="http://schemas.microsoft.com/office/drawing/2014/main" id="{B5EC9558-DE98-C59A-3E95-519BD1248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559" y="575589"/>
            <a:ext cx="7504435" cy="430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16F32BF-A7F3-FCF6-E81A-E51D157331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86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54"/>
    </mc:Choice>
    <mc:Fallback>
      <p:transition spd="slow" advTm="10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00A1E-BF6A-C9FA-DA16-9941D43A7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C32382-3026-E4B2-5245-12A9BA39B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1635" y="2140524"/>
            <a:ext cx="11674179" cy="2449231"/>
          </a:xfr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7293AE8-D63F-B851-46AA-854992152D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07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58"/>
    </mc:Choice>
    <mc:Fallback>
      <p:transition spd="slow" advTm="145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55730-74F1-1223-4F24-C7F6DBA22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7849861-3E9B-0AD7-4F44-345261980DD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202" y="1610766"/>
            <a:ext cx="7379623" cy="499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D417A0C-E516-6CB4-E5EF-7F149004B1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09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933"/>
    </mc:Choice>
    <mc:Fallback>
      <p:transition spd="slow" advTm="729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0D78C-7044-ADAB-50DD-E7DEE95BF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C9B79-631D-301F-EB67-D10B3A052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Originally a Intel competition held on </a:t>
            </a:r>
            <a:r>
              <a:rPr lang="en-US" b="0" i="0" u="none" strike="noStrike" dirty="0">
                <a:solidFill>
                  <a:srgbClr val="20BEFF"/>
                </a:solidFill>
                <a:effectLst/>
                <a:latin typeface="Inter"/>
                <a:hlinkClick r:id="rId4"/>
              </a:rPr>
              <a:t>https://datahack.analyticsvidhya.com</a:t>
            </a:r>
            <a:endParaRPr lang="en-US" b="0" i="0" u="none" strike="noStrike" dirty="0">
              <a:solidFill>
                <a:srgbClr val="20BEFF"/>
              </a:solidFill>
              <a:effectLst/>
              <a:latin typeface="Inter"/>
            </a:endParaRPr>
          </a:p>
          <a:p>
            <a:r>
              <a:rPr lang="en-US" dirty="0">
                <a:solidFill>
                  <a:srgbClr val="20BEFF"/>
                </a:solidFill>
                <a:latin typeface="Inter"/>
              </a:rPr>
              <a:t>Multi-Class Classification problem </a:t>
            </a:r>
          </a:p>
          <a:p>
            <a:pPr lvl="1"/>
            <a:r>
              <a:rPr lang="en-US" dirty="0">
                <a:solidFill>
                  <a:srgbClr val="20BEFF"/>
                </a:solidFill>
                <a:latin typeface="Inter"/>
              </a:rPr>
              <a:t>Buildings</a:t>
            </a:r>
          </a:p>
          <a:p>
            <a:pPr lvl="1"/>
            <a:r>
              <a:rPr lang="en-US" dirty="0">
                <a:solidFill>
                  <a:srgbClr val="20BEFF"/>
                </a:solidFill>
                <a:latin typeface="Inter"/>
              </a:rPr>
              <a:t>Forest</a:t>
            </a:r>
          </a:p>
          <a:p>
            <a:pPr lvl="1"/>
            <a:r>
              <a:rPr lang="en-US" dirty="0">
                <a:solidFill>
                  <a:srgbClr val="20BEFF"/>
                </a:solidFill>
                <a:latin typeface="Inter"/>
              </a:rPr>
              <a:t>Glacier</a:t>
            </a:r>
          </a:p>
          <a:p>
            <a:pPr lvl="1"/>
            <a:r>
              <a:rPr lang="en-US" dirty="0">
                <a:solidFill>
                  <a:srgbClr val="20BEFF"/>
                </a:solidFill>
                <a:latin typeface="Inter"/>
              </a:rPr>
              <a:t>Mountain</a:t>
            </a:r>
          </a:p>
          <a:p>
            <a:pPr lvl="1"/>
            <a:r>
              <a:rPr lang="en-US" dirty="0">
                <a:solidFill>
                  <a:srgbClr val="20BEFF"/>
                </a:solidFill>
                <a:latin typeface="Inter"/>
              </a:rPr>
              <a:t>Sea</a:t>
            </a:r>
          </a:p>
          <a:p>
            <a:pPr lvl="1"/>
            <a:r>
              <a:rPr lang="en-US" dirty="0">
                <a:solidFill>
                  <a:srgbClr val="20BEFF"/>
                </a:solidFill>
                <a:latin typeface="Inter"/>
              </a:rPr>
              <a:t>Street</a:t>
            </a:r>
            <a:endParaRPr lang="en-US" dirty="0"/>
          </a:p>
        </p:txBody>
      </p:sp>
      <p:pic>
        <p:nvPicPr>
          <p:cNvPr id="4098" name="Picture 2" descr="Intel to Exit 5G Smartphone Modem Business, Focus 5G Efforts on Network  Infrastructure and Other Data-Centric Opportunities | Intel Newsroom">
            <a:extLst>
              <a:ext uri="{FF2B5EF4-FFF2-40B4-BE49-F238E27FC236}">
                <a16:creationId xmlns:a16="http://schemas.microsoft.com/office/drawing/2014/main" id="{C8635E67-6C69-C481-76A2-B6304BFCF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011" y="3618452"/>
            <a:ext cx="6079354" cy="303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3FABC7E4-4B67-CB33-87B7-8FFA09B650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58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398"/>
    </mc:Choice>
    <mc:Fallback>
      <p:transition spd="slow" advTm="563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540E1-C6C0-42B9-52EA-AD3586825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67E9C-3695-7078-195F-947AEB455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14k training images</a:t>
            </a:r>
          </a:p>
          <a:p>
            <a:r>
              <a:rPr lang="en-US" dirty="0"/>
              <a:t>3k test images</a:t>
            </a:r>
          </a:p>
          <a:p>
            <a:r>
              <a:rPr lang="en-US" dirty="0"/>
              <a:t>~2200 per label</a:t>
            </a:r>
          </a:p>
          <a:p>
            <a:r>
              <a:rPr lang="en-US" dirty="0"/>
              <a:t>Balanced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101CD3-3C04-55A8-881B-1187D690D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8556" y="224370"/>
            <a:ext cx="3610688" cy="26697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50A5F5-5825-304A-3A4F-E40F7691AF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6592" y="104025"/>
            <a:ext cx="5043322" cy="317332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8D27FD8-585A-F6FB-0D84-06AED3D05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462" y="3277349"/>
            <a:ext cx="3267202" cy="278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F6D7CB4-4062-5ADE-2F84-C9DEC64D3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649" y="3277350"/>
            <a:ext cx="4638813" cy="319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C6EBBB75-4DE7-BD2B-2ACE-721D1BB4AB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117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314"/>
    </mc:Choice>
    <mc:Fallback>
      <p:transition spd="slow" advTm="383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D653B-712E-A4B7-0EFD-3E24E705B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31910-D7FA-ADDF-B19F-0A0D7FB1D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836255-45F0-F973-36FD-85F514C47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024" y="257610"/>
            <a:ext cx="7696353" cy="634277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DCEDF4B-60B7-2BB0-1960-51361A11EAE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632840" y="414720"/>
              <a:ext cx="6929640" cy="60451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DCEDF4B-60B7-2BB0-1960-51361A11EA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17000" y="351360"/>
                <a:ext cx="6960960" cy="617184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1CE2993C-114F-CA7D-862C-A3ECF68B02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7625AA3-94DE-AC05-4F6B-D810C81E1C77}"/>
                  </a:ext>
                </a:extLst>
              </p14:cNvPr>
              <p14:cNvContentPartPr/>
              <p14:nvPr/>
            </p14:nvContentPartPr>
            <p14:xfrm>
              <a:off x="11833200" y="6419520"/>
              <a:ext cx="40320" cy="241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7625AA3-94DE-AC05-4F6B-D810C81E1C7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817360" y="6356160"/>
                <a:ext cx="71640" cy="15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492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189"/>
    </mc:Choice>
    <mc:Fallback>
      <p:transition spd="slow" advTm="731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30C38-EDB5-F9BC-B8B0-A6E458D41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ACF84A-070C-6DB0-549B-96EC4066D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425853" y="1690688"/>
            <a:ext cx="8277440" cy="4461018"/>
          </a:xfr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0398716C-6898-88EE-4F66-E4598A8DE9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92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919"/>
    </mc:Choice>
    <mc:Fallback>
      <p:transition spd="slow" advTm="1579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AD021-778C-C88D-8313-17576615B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Optimizers and Loss Function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3269FE1-09B9-499A-16DC-1E1F500CFB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04704" y="2390155"/>
            <a:ext cx="10849096" cy="1871126"/>
          </a:xfr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141FC476-2A15-0F6C-7A6D-2EEA37DB13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632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234"/>
    </mc:Choice>
    <mc:Fallback>
      <p:transition spd="slow" advTm="442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CCFA2-E853-AEB2-3E44-5D2C80B09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Summary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A584A1-19F4-F4F3-EFB1-E16DF0C8A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05221" y="1806098"/>
            <a:ext cx="7726546" cy="4127881"/>
          </a:xfr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81FFDC83-39CC-3935-9389-AD67B85CD9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13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896"/>
    </mc:Choice>
    <mc:Fallback>
      <p:transition spd="slow" advTm="97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8D995-6201-8CE2-4295-AC754AEAA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Filters Model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2131B1-B931-CAC8-0669-CEACA41AD5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14420"/>
            <a:ext cx="10515600" cy="2573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1DB58A29-FA3B-F0B8-80A7-9BD07984CB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02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600"/>
    </mc:Choice>
    <mc:Fallback>
      <p:transition spd="slow" advTm="17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BF6F0-7613-50E9-EEE6-327F99276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Filters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EFAE8B-BA32-448C-3495-022A9BFEE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887523" y="1825625"/>
            <a:ext cx="6416954" cy="4351338"/>
          </a:xfr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B93567C-D0E3-2F09-C857-CB02476ABD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768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21"/>
    </mc:Choice>
    <mc:Fallback>
      <p:transition spd="slow" advTm="145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185</Words>
  <Application>Microsoft Office PowerPoint</Application>
  <PresentationFormat>Widescreen</PresentationFormat>
  <Paragraphs>35</Paragraphs>
  <Slides>11</Slides>
  <Notes>2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Inter</vt:lpstr>
      <vt:lpstr>Office Theme</vt:lpstr>
      <vt:lpstr>Intel Image Classification</vt:lpstr>
      <vt:lpstr>Background</vt:lpstr>
      <vt:lpstr>Dataset</vt:lpstr>
      <vt:lpstr>Sample Images</vt:lpstr>
      <vt:lpstr>Model Architecture</vt:lpstr>
      <vt:lpstr>Optimizers and Loss Function</vt:lpstr>
      <vt:lpstr>Results Summary</vt:lpstr>
      <vt:lpstr>Double Filters Model</vt:lpstr>
      <vt:lpstr>Double Filters Model</vt:lpstr>
      <vt:lpstr>Conclusion</vt:lpstr>
      <vt:lpstr>Confusion Matrix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 Image Classification</dc:title>
  <dc:creator>Edison Wu</dc:creator>
  <cp:lastModifiedBy>Edison Wu</cp:lastModifiedBy>
  <cp:revision>1</cp:revision>
  <dcterms:created xsi:type="dcterms:W3CDTF">2022-10-11T19:32:53Z</dcterms:created>
  <dcterms:modified xsi:type="dcterms:W3CDTF">2022-10-11T20:56:04Z</dcterms:modified>
</cp:coreProperties>
</file>